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7"/>
  </p:notesMasterIdLst>
  <p:sldIdLst>
    <p:sldId id="256" r:id="rId5"/>
    <p:sldId id="270" r:id="rId6"/>
    <p:sldId id="257" r:id="rId7"/>
    <p:sldId id="271" r:id="rId8"/>
    <p:sldId id="281" r:id="rId9"/>
    <p:sldId id="273" r:id="rId10"/>
    <p:sldId id="258" r:id="rId11"/>
    <p:sldId id="274" r:id="rId12"/>
    <p:sldId id="279" r:id="rId13"/>
    <p:sldId id="261" r:id="rId14"/>
    <p:sldId id="26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59" autoAdjust="0"/>
  </p:normalViewPr>
  <p:slideViewPr>
    <p:cSldViewPr>
      <p:cViewPr varScale="1">
        <p:scale>
          <a:sx n="72" d="100"/>
          <a:sy n="72" d="100"/>
        </p:scale>
        <p:origin x="174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D608C-44AE-4B33-869D-1E12E4E9EB0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9E9B9D-BC08-4B6E-8AD8-2A4F0749843D}">
      <dgm:prSet/>
      <dgm:spPr/>
      <dgm:t>
        <a:bodyPr/>
        <a:lstStyle/>
        <a:p>
          <a:r>
            <a:rPr lang="nl-NL"/>
            <a:t>Je kan de verschillende toedieningsvormen benoemen (sc, vlinder)</a:t>
          </a:r>
          <a:endParaRPr lang="en-US"/>
        </a:p>
      </dgm:t>
    </dgm:pt>
    <dgm:pt modelId="{E9730BE2-F8F8-4200-ACAD-0461C9DEC8B9}" type="parTrans" cxnId="{7DEEE46A-6034-4280-B0BF-F5CBECC7C0C8}">
      <dgm:prSet/>
      <dgm:spPr/>
      <dgm:t>
        <a:bodyPr/>
        <a:lstStyle/>
        <a:p>
          <a:endParaRPr lang="en-US"/>
        </a:p>
      </dgm:t>
    </dgm:pt>
    <dgm:pt modelId="{2A7A1DFF-8D7D-473C-A7D1-5B42720F3088}" type="sibTrans" cxnId="{7DEEE46A-6034-4280-B0BF-F5CBECC7C0C8}">
      <dgm:prSet/>
      <dgm:spPr/>
      <dgm:t>
        <a:bodyPr/>
        <a:lstStyle/>
        <a:p>
          <a:endParaRPr lang="en-US"/>
        </a:p>
      </dgm:t>
    </dgm:pt>
    <dgm:pt modelId="{A457DF81-4C27-4FBB-9AF1-18F35764078D}">
      <dgm:prSet/>
      <dgm:spPr/>
      <dgm:t>
        <a:bodyPr/>
        <a:lstStyle/>
        <a:p>
          <a:r>
            <a:rPr lang="nl-NL"/>
            <a:t>Je kan bij de verschillende toedieningswijze de technieken benoemen</a:t>
          </a:r>
          <a:endParaRPr lang="en-US"/>
        </a:p>
      </dgm:t>
    </dgm:pt>
    <dgm:pt modelId="{518DB3EF-0D9B-43D4-967C-5105988143A5}" type="parTrans" cxnId="{E4E2957B-8BE1-48BD-8BFC-D8751BAFB668}">
      <dgm:prSet/>
      <dgm:spPr/>
      <dgm:t>
        <a:bodyPr/>
        <a:lstStyle/>
        <a:p>
          <a:endParaRPr lang="en-US"/>
        </a:p>
      </dgm:t>
    </dgm:pt>
    <dgm:pt modelId="{9D51D72B-ED88-4C4A-AF0E-74B73EE48C68}" type="sibTrans" cxnId="{E4E2957B-8BE1-48BD-8BFC-D8751BAFB668}">
      <dgm:prSet/>
      <dgm:spPr/>
      <dgm:t>
        <a:bodyPr/>
        <a:lstStyle/>
        <a:p>
          <a:endParaRPr lang="en-US"/>
        </a:p>
      </dgm:t>
    </dgm:pt>
    <dgm:pt modelId="{4611D391-8F1F-4206-8FD4-14CA91CFC3AC}">
      <dgm:prSet/>
      <dgm:spPr/>
      <dgm:t>
        <a:bodyPr/>
        <a:lstStyle/>
        <a:p>
          <a:r>
            <a:rPr lang="nl-NL"/>
            <a:t>Je kan de meest voorkomende complicaties benoemen</a:t>
          </a:r>
          <a:endParaRPr lang="en-US"/>
        </a:p>
      </dgm:t>
    </dgm:pt>
    <dgm:pt modelId="{51734E6B-F981-4482-AE14-2289D35C8CBA}" type="parTrans" cxnId="{A634D3E8-0B8B-4FEA-B4A4-F16C053CC23F}">
      <dgm:prSet/>
      <dgm:spPr/>
      <dgm:t>
        <a:bodyPr/>
        <a:lstStyle/>
        <a:p>
          <a:endParaRPr lang="en-US"/>
        </a:p>
      </dgm:t>
    </dgm:pt>
    <dgm:pt modelId="{84D516AB-4A2F-482C-8D54-18617B734F1A}" type="sibTrans" cxnId="{A634D3E8-0B8B-4FEA-B4A4-F16C053CC23F}">
      <dgm:prSet/>
      <dgm:spPr/>
      <dgm:t>
        <a:bodyPr/>
        <a:lstStyle/>
        <a:p>
          <a:endParaRPr lang="en-US"/>
        </a:p>
      </dgm:t>
    </dgm:pt>
    <dgm:pt modelId="{8D274082-3B31-443B-9650-A71FAF1D3645}">
      <dgm:prSet/>
      <dgm:spPr/>
      <dgm:t>
        <a:bodyPr/>
        <a:lstStyle/>
        <a:p>
          <a:r>
            <a:rPr lang="nl-NL"/>
            <a:t>Je kan benoemen wat je moet doen als er een prikaccident heeft plaatsgevonden</a:t>
          </a:r>
          <a:endParaRPr lang="en-US"/>
        </a:p>
      </dgm:t>
    </dgm:pt>
    <dgm:pt modelId="{299A6AFA-775B-47D4-A9CC-78EFC4E84197}" type="parTrans" cxnId="{09C207EE-93E9-453E-ACC7-E000524D9329}">
      <dgm:prSet/>
      <dgm:spPr/>
      <dgm:t>
        <a:bodyPr/>
        <a:lstStyle/>
        <a:p>
          <a:endParaRPr lang="en-US"/>
        </a:p>
      </dgm:t>
    </dgm:pt>
    <dgm:pt modelId="{4E610D93-2622-4F83-97A4-A478E86401AE}" type="sibTrans" cxnId="{09C207EE-93E9-453E-ACC7-E000524D9329}">
      <dgm:prSet/>
      <dgm:spPr/>
      <dgm:t>
        <a:bodyPr/>
        <a:lstStyle/>
        <a:p>
          <a:endParaRPr lang="en-US"/>
        </a:p>
      </dgm:t>
    </dgm:pt>
    <dgm:pt modelId="{5A59E4E8-E3EA-4444-8F44-AE714F9FC276}">
      <dgm:prSet/>
      <dgm:spPr/>
      <dgm:t>
        <a:bodyPr/>
        <a:lstStyle/>
        <a:p>
          <a:r>
            <a:rPr lang="nl-NL"/>
            <a:t>Je kan vertellen hoe de praktijktoets eruitziet</a:t>
          </a:r>
          <a:endParaRPr lang="en-US"/>
        </a:p>
      </dgm:t>
    </dgm:pt>
    <dgm:pt modelId="{758C9434-84AF-456E-BB20-A058A71871F5}" type="parTrans" cxnId="{21EC9148-4F70-4849-94ED-DCEA4D1C446B}">
      <dgm:prSet/>
      <dgm:spPr/>
      <dgm:t>
        <a:bodyPr/>
        <a:lstStyle/>
        <a:p>
          <a:endParaRPr lang="en-US"/>
        </a:p>
      </dgm:t>
    </dgm:pt>
    <dgm:pt modelId="{67EB747A-0FD1-4569-AACF-4A4E2187DC7F}" type="sibTrans" cxnId="{21EC9148-4F70-4849-94ED-DCEA4D1C446B}">
      <dgm:prSet/>
      <dgm:spPr/>
      <dgm:t>
        <a:bodyPr/>
        <a:lstStyle/>
        <a:p>
          <a:endParaRPr lang="en-US"/>
        </a:p>
      </dgm:t>
    </dgm:pt>
    <dgm:pt modelId="{D09B8EF1-1073-42B6-BB3E-068EE8616D90}">
      <dgm:prSet/>
      <dgm:spPr/>
      <dgm:t>
        <a:bodyPr/>
        <a:lstStyle/>
        <a:p>
          <a:r>
            <a:rPr lang="nl-NL"/>
            <a:t>De groep heeft een lijst gemaakt met de volgorde waarop iedereen de toets gaat afnemen</a:t>
          </a:r>
          <a:endParaRPr lang="en-US"/>
        </a:p>
      </dgm:t>
    </dgm:pt>
    <dgm:pt modelId="{7ED0148A-7680-4BCE-9E63-E4636373E10B}" type="parTrans" cxnId="{52BE37BA-20CD-4CBF-8A1C-D149D122D932}">
      <dgm:prSet/>
      <dgm:spPr/>
      <dgm:t>
        <a:bodyPr/>
        <a:lstStyle/>
        <a:p>
          <a:endParaRPr lang="en-US"/>
        </a:p>
      </dgm:t>
    </dgm:pt>
    <dgm:pt modelId="{865758C5-2942-4DD1-84D6-E3F4F58589D1}" type="sibTrans" cxnId="{52BE37BA-20CD-4CBF-8A1C-D149D122D932}">
      <dgm:prSet/>
      <dgm:spPr/>
      <dgm:t>
        <a:bodyPr/>
        <a:lstStyle/>
        <a:p>
          <a:endParaRPr lang="en-US"/>
        </a:p>
      </dgm:t>
    </dgm:pt>
    <dgm:pt modelId="{FD9EEE5F-6768-48BE-868D-C4CF8FA3F402}" type="pres">
      <dgm:prSet presAssocID="{0B7D608C-44AE-4B33-869D-1E12E4E9EB0F}" presName="vert0" presStyleCnt="0">
        <dgm:presLayoutVars>
          <dgm:dir/>
          <dgm:animOne val="branch"/>
          <dgm:animLvl val="lvl"/>
        </dgm:presLayoutVars>
      </dgm:prSet>
      <dgm:spPr/>
    </dgm:pt>
    <dgm:pt modelId="{FF7DD783-9ABC-455D-8ED7-543914D701FC}" type="pres">
      <dgm:prSet presAssocID="{619E9B9D-BC08-4B6E-8AD8-2A4F0749843D}" presName="thickLine" presStyleLbl="alignNode1" presStyleIdx="0" presStyleCnt="6"/>
      <dgm:spPr/>
    </dgm:pt>
    <dgm:pt modelId="{948DAA42-78F6-4422-8089-9275BE70C86B}" type="pres">
      <dgm:prSet presAssocID="{619E9B9D-BC08-4B6E-8AD8-2A4F0749843D}" presName="horz1" presStyleCnt="0"/>
      <dgm:spPr/>
    </dgm:pt>
    <dgm:pt modelId="{75ED422A-BB1C-44B1-82A9-D5D27DB0056F}" type="pres">
      <dgm:prSet presAssocID="{619E9B9D-BC08-4B6E-8AD8-2A4F0749843D}" presName="tx1" presStyleLbl="revTx" presStyleIdx="0" presStyleCnt="6"/>
      <dgm:spPr/>
    </dgm:pt>
    <dgm:pt modelId="{4E1443D0-417C-43CD-BEB2-A41CF89DCCAE}" type="pres">
      <dgm:prSet presAssocID="{619E9B9D-BC08-4B6E-8AD8-2A4F0749843D}" presName="vert1" presStyleCnt="0"/>
      <dgm:spPr/>
    </dgm:pt>
    <dgm:pt modelId="{4857223B-AB8E-4E4D-AC1F-32B99E417535}" type="pres">
      <dgm:prSet presAssocID="{A457DF81-4C27-4FBB-9AF1-18F35764078D}" presName="thickLine" presStyleLbl="alignNode1" presStyleIdx="1" presStyleCnt="6"/>
      <dgm:spPr/>
    </dgm:pt>
    <dgm:pt modelId="{E941AB8A-81D3-48FB-9276-0CB4F0F97478}" type="pres">
      <dgm:prSet presAssocID="{A457DF81-4C27-4FBB-9AF1-18F35764078D}" presName="horz1" presStyleCnt="0"/>
      <dgm:spPr/>
    </dgm:pt>
    <dgm:pt modelId="{B73D848A-D49E-4C4A-9B93-98494F6C70BA}" type="pres">
      <dgm:prSet presAssocID="{A457DF81-4C27-4FBB-9AF1-18F35764078D}" presName="tx1" presStyleLbl="revTx" presStyleIdx="1" presStyleCnt="6"/>
      <dgm:spPr/>
    </dgm:pt>
    <dgm:pt modelId="{7629AE44-AC65-4207-BAE2-A6980F0B9ED4}" type="pres">
      <dgm:prSet presAssocID="{A457DF81-4C27-4FBB-9AF1-18F35764078D}" presName="vert1" presStyleCnt="0"/>
      <dgm:spPr/>
    </dgm:pt>
    <dgm:pt modelId="{7F9D1345-2E1D-47F7-B25D-FF942E28C88C}" type="pres">
      <dgm:prSet presAssocID="{4611D391-8F1F-4206-8FD4-14CA91CFC3AC}" presName="thickLine" presStyleLbl="alignNode1" presStyleIdx="2" presStyleCnt="6"/>
      <dgm:spPr/>
    </dgm:pt>
    <dgm:pt modelId="{9FB459C2-36C2-4892-8CC0-CCF989000722}" type="pres">
      <dgm:prSet presAssocID="{4611D391-8F1F-4206-8FD4-14CA91CFC3AC}" presName="horz1" presStyleCnt="0"/>
      <dgm:spPr/>
    </dgm:pt>
    <dgm:pt modelId="{ECF9A6C4-D19E-4606-8356-FE1C08EBAE71}" type="pres">
      <dgm:prSet presAssocID="{4611D391-8F1F-4206-8FD4-14CA91CFC3AC}" presName="tx1" presStyleLbl="revTx" presStyleIdx="2" presStyleCnt="6"/>
      <dgm:spPr/>
    </dgm:pt>
    <dgm:pt modelId="{39FB2C4D-17EB-4380-BD6C-82DE7D68854E}" type="pres">
      <dgm:prSet presAssocID="{4611D391-8F1F-4206-8FD4-14CA91CFC3AC}" presName="vert1" presStyleCnt="0"/>
      <dgm:spPr/>
    </dgm:pt>
    <dgm:pt modelId="{ED0DEC61-08C7-43C2-89F9-8C84DF1B81FD}" type="pres">
      <dgm:prSet presAssocID="{8D274082-3B31-443B-9650-A71FAF1D3645}" presName="thickLine" presStyleLbl="alignNode1" presStyleIdx="3" presStyleCnt="6"/>
      <dgm:spPr/>
    </dgm:pt>
    <dgm:pt modelId="{070EDB44-3199-4D77-BA0A-B340BDA54CB4}" type="pres">
      <dgm:prSet presAssocID="{8D274082-3B31-443B-9650-A71FAF1D3645}" presName="horz1" presStyleCnt="0"/>
      <dgm:spPr/>
    </dgm:pt>
    <dgm:pt modelId="{064E5ACA-901B-4B21-81AA-0AC4FDCEA489}" type="pres">
      <dgm:prSet presAssocID="{8D274082-3B31-443B-9650-A71FAF1D3645}" presName="tx1" presStyleLbl="revTx" presStyleIdx="3" presStyleCnt="6"/>
      <dgm:spPr/>
    </dgm:pt>
    <dgm:pt modelId="{A24A0F6A-9E7C-4E87-A767-88C0D406D756}" type="pres">
      <dgm:prSet presAssocID="{8D274082-3B31-443B-9650-A71FAF1D3645}" presName="vert1" presStyleCnt="0"/>
      <dgm:spPr/>
    </dgm:pt>
    <dgm:pt modelId="{342CA7EF-D21C-49DA-B5C0-399E1C19B442}" type="pres">
      <dgm:prSet presAssocID="{5A59E4E8-E3EA-4444-8F44-AE714F9FC276}" presName="thickLine" presStyleLbl="alignNode1" presStyleIdx="4" presStyleCnt="6"/>
      <dgm:spPr/>
    </dgm:pt>
    <dgm:pt modelId="{FD24FB6E-7C78-4B96-8417-71792D80F0B7}" type="pres">
      <dgm:prSet presAssocID="{5A59E4E8-E3EA-4444-8F44-AE714F9FC276}" presName="horz1" presStyleCnt="0"/>
      <dgm:spPr/>
    </dgm:pt>
    <dgm:pt modelId="{A770B8B8-202D-484A-A610-0AB8352B03EC}" type="pres">
      <dgm:prSet presAssocID="{5A59E4E8-E3EA-4444-8F44-AE714F9FC276}" presName="tx1" presStyleLbl="revTx" presStyleIdx="4" presStyleCnt="6"/>
      <dgm:spPr/>
    </dgm:pt>
    <dgm:pt modelId="{D09612D7-2218-432C-96E7-02BF60FF3F46}" type="pres">
      <dgm:prSet presAssocID="{5A59E4E8-E3EA-4444-8F44-AE714F9FC276}" presName="vert1" presStyleCnt="0"/>
      <dgm:spPr/>
    </dgm:pt>
    <dgm:pt modelId="{37B8AA68-61AE-4678-BF7D-056297C109D8}" type="pres">
      <dgm:prSet presAssocID="{D09B8EF1-1073-42B6-BB3E-068EE8616D90}" presName="thickLine" presStyleLbl="alignNode1" presStyleIdx="5" presStyleCnt="6"/>
      <dgm:spPr/>
    </dgm:pt>
    <dgm:pt modelId="{7A8CCB50-65BE-436F-AF59-DBBFDEECFAEE}" type="pres">
      <dgm:prSet presAssocID="{D09B8EF1-1073-42B6-BB3E-068EE8616D90}" presName="horz1" presStyleCnt="0"/>
      <dgm:spPr/>
    </dgm:pt>
    <dgm:pt modelId="{5E800586-BAC2-4127-BE85-30F63AB620FD}" type="pres">
      <dgm:prSet presAssocID="{D09B8EF1-1073-42B6-BB3E-068EE8616D90}" presName="tx1" presStyleLbl="revTx" presStyleIdx="5" presStyleCnt="6"/>
      <dgm:spPr/>
    </dgm:pt>
    <dgm:pt modelId="{4BC40A14-73D2-4D76-8B45-EEE0AFAEA343}" type="pres">
      <dgm:prSet presAssocID="{D09B8EF1-1073-42B6-BB3E-068EE8616D90}" presName="vert1" presStyleCnt="0"/>
      <dgm:spPr/>
    </dgm:pt>
  </dgm:ptLst>
  <dgm:cxnLst>
    <dgm:cxn modelId="{2B73A10F-E4F8-425B-9AA7-B125DD9C2D61}" type="presOf" srcId="{619E9B9D-BC08-4B6E-8AD8-2A4F0749843D}" destId="{75ED422A-BB1C-44B1-82A9-D5D27DB0056F}" srcOrd="0" destOrd="0" presId="urn:microsoft.com/office/officeart/2008/layout/LinedList"/>
    <dgm:cxn modelId="{AD5B7428-A3E3-4B1C-B5C0-07337D058012}" type="presOf" srcId="{5A59E4E8-E3EA-4444-8F44-AE714F9FC276}" destId="{A770B8B8-202D-484A-A610-0AB8352B03EC}" srcOrd="0" destOrd="0" presId="urn:microsoft.com/office/officeart/2008/layout/LinedList"/>
    <dgm:cxn modelId="{21EC9148-4F70-4849-94ED-DCEA4D1C446B}" srcId="{0B7D608C-44AE-4B33-869D-1E12E4E9EB0F}" destId="{5A59E4E8-E3EA-4444-8F44-AE714F9FC276}" srcOrd="4" destOrd="0" parTransId="{758C9434-84AF-456E-BB20-A058A71871F5}" sibTransId="{67EB747A-0FD1-4569-AACF-4A4E2187DC7F}"/>
    <dgm:cxn modelId="{67C25A6A-E768-4DEB-9EBA-625A24F6F301}" type="presOf" srcId="{4611D391-8F1F-4206-8FD4-14CA91CFC3AC}" destId="{ECF9A6C4-D19E-4606-8356-FE1C08EBAE71}" srcOrd="0" destOrd="0" presId="urn:microsoft.com/office/officeart/2008/layout/LinedList"/>
    <dgm:cxn modelId="{7DEEE46A-6034-4280-B0BF-F5CBECC7C0C8}" srcId="{0B7D608C-44AE-4B33-869D-1E12E4E9EB0F}" destId="{619E9B9D-BC08-4B6E-8AD8-2A4F0749843D}" srcOrd="0" destOrd="0" parTransId="{E9730BE2-F8F8-4200-ACAD-0461C9DEC8B9}" sibTransId="{2A7A1DFF-8D7D-473C-A7D1-5B42720F3088}"/>
    <dgm:cxn modelId="{E4E2957B-8BE1-48BD-8BFC-D8751BAFB668}" srcId="{0B7D608C-44AE-4B33-869D-1E12E4E9EB0F}" destId="{A457DF81-4C27-4FBB-9AF1-18F35764078D}" srcOrd="1" destOrd="0" parTransId="{518DB3EF-0D9B-43D4-967C-5105988143A5}" sibTransId="{9D51D72B-ED88-4C4A-AF0E-74B73EE48C68}"/>
    <dgm:cxn modelId="{89515CB0-4D9C-4E30-92FB-4444B3335C9B}" type="presOf" srcId="{A457DF81-4C27-4FBB-9AF1-18F35764078D}" destId="{B73D848A-D49E-4C4A-9B93-98494F6C70BA}" srcOrd="0" destOrd="0" presId="urn:microsoft.com/office/officeart/2008/layout/LinedList"/>
    <dgm:cxn modelId="{52BE37BA-20CD-4CBF-8A1C-D149D122D932}" srcId="{0B7D608C-44AE-4B33-869D-1E12E4E9EB0F}" destId="{D09B8EF1-1073-42B6-BB3E-068EE8616D90}" srcOrd="5" destOrd="0" parTransId="{7ED0148A-7680-4BCE-9E63-E4636373E10B}" sibTransId="{865758C5-2942-4DD1-84D6-E3F4F58589D1}"/>
    <dgm:cxn modelId="{A92733E4-4D14-44BC-A5A6-FB40D3571044}" type="presOf" srcId="{8D274082-3B31-443B-9650-A71FAF1D3645}" destId="{064E5ACA-901B-4B21-81AA-0AC4FDCEA489}" srcOrd="0" destOrd="0" presId="urn:microsoft.com/office/officeart/2008/layout/LinedList"/>
    <dgm:cxn modelId="{A634D3E8-0B8B-4FEA-B4A4-F16C053CC23F}" srcId="{0B7D608C-44AE-4B33-869D-1E12E4E9EB0F}" destId="{4611D391-8F1F-4206-8FD4-14CA91CFC3AC}" srcOrd="2" destOrd="0" parTransId="{51734E6B-F981-4482-AE14-2289D35C8CBA}" sibTransId="{84D516AB-4A2F-482C-8D54-18617B734F1A}"/>
    <dgm:cxn modelId="{09C207EE-93E9-453E-ACC7-E000524D9329}" srcId="{0B7D608C-44AE-4B33-869D-1E12E4E9EB0F}" destId="{8D274082-3B31-443B-9650-A71FAF1D3645}" srcOrd="3" destOrd="0" parTransId="{299A6AFA-775B-47D4-A9CC-78EFC4E84197}" sibTransId="{4E610D93-2622-4F83-97A4-A478E86401AE}"/>
    <dgm:cxn modelId="{8E0824EE-C3ED-459F-BDCA-3915A765BB16}" type="presOf" srcId="{D09B8EF1-1073-42B6-BB3E-068EE8616D90}" destId="{5E800586-BAC2-4127-BE85-30F63AB620FD}" srcOrd="0" destOrd="0" presId="urn:microsoft.com/office/officeart/2008/layout/LinedList"/>
    <dgm:cxn modelId="{0209DCF3-3934-41D5-B35F-44DEF0A53A2E}" type="presOf" srcId="{0B7D608C-44AE-4B33-869D-1E12E4E9EB0F}" destId="{FD9EEE5F-6768-48BE-868D-C4CF8FA3F402}" srcOrd="0" destOrd="0" presId="urn:microsoft.com/office/officeart/2008/layout/LinedList"/>
    <dgm:cxn modelId="{A6165B54-52C1-466B-B752-61FFDC10A561}" type="presParOf" srcId="{FD9EEE5F-6768-48BE-868D-C4CF8FA3F402}" destId="{FF7DD783-9ABC-455D-8ED7-543914D701FC}" srcOrd="0" destOrd="0" presId="urn:microsoft.com/office/officeart/2008/layout/LinedList"/>
    <dgm:cxn modelId="{4445B710-CB6C-45AF-9CF3-1D6A1B853AC0}" type="presParOf" srcId="{FD9EEE5F-6768-48BE-868D-C4CF8FA3F402}" destId="{948DAA42-78F6-4422-8089-9275BE70C86B}" srcOrd="1" destOrd="0" presId="urn:microsoft.com/office/officeart/2008/layout/LinedList"/>
    <dgm:cxn modelId="{B4990307-6603-47D0-AEE6-B9C91FA989C2}" type="presParOf" srcId="{948DAA42-78F6-4422-8089-9275BE70C86B}" destId="{75ED422A-BB1C-44B1-82A9-D5D27DB0056F}" srcOrd="0" destOrd="0" presId="urn:microsoft.com/office/officeart/2008/layout/LinedList"/>
    <dgm:cxn modelId="{0EDC0937-28EF-4C79-8965-DBC8175DC347}" type="presParOf" srcId="{948DAA42-78F6-4422-8089-9275BE70C86B}" destId="{4E1443D0-417C-43CD-BEB2-A41CF89DCCAE}" srcOrd="1" destOrd="0" presId="urn:microsoft.com/office/officeart/2008/layout/LinedList"/>
    <dgm:cxn modelId="{59017C6E-CAAE-41F5-8D80-A5B499CBD91A}" type="presParOf" srcId="{FD9EEE5F-6768-48BE-868D-C4CF8FA3F402}" destId="{4857223B-AB8E-4E4D-AC1F-32B99E417535}" srcOrd="2" destOrd="0" presId="urn:microsoft.com/office/officeart/2008/layout/LinedList"/>
    <dgm:cxn modelId="{ACE02ACC-1B39-436F-A097-D97B20D38942}" type="presParOf" srcId="{FD9EEE5F-6768-48BE-868D-C4CF8FA3F402}" destId="{E941AB8A-81D3-48FB-9276-0CB4F0F97478}" srcOrd="3" destOrd="0" presId="urn:microsoft.com/office/officeart/2008/layout/LinedList"/>
    <dgm:cxn modelId="{D48B79CE-A191-42BB-9132-0A72C6A5DA7A}" type="presParOf" srcId="{E941AB8A-81D3-48FB-9276-0CB4F0F97478}" destId="{B73D848A-D49E-4C4A-9B93-98494F6C70BA}" srcOrd="0" destOrd="0" presId="urn:microsoft.com/office/officeart/2008/layout/LinedList"/>
    <dgm:cxn modelId="{9B5C9759-29F0-41D1-A4C8-EBB85EFC5AC3}" type="presParOf" srcId="{E941AB8A-81D3-48FB-9276-0CB4F0F97478}" destId="{7629AE44-AC65-4207-BAE2-A6980F0B9ED4}" srcOrd="1" destOrd="0" presId="urn:microsoft.com/office/officeart/2008/layout/LinedList"/>
    <dgm:cxn modelId="{0345768A-5378-462E-B866-E42EF231E843}" type="presParOf" srcId="{FD9EEE5F-6768-48BE-868D-C4CF8FA3F402}" destId="{7F9D1345-2E1D-47F7-B25D-FF942E28C88C}" srcOrd="4" destOrd="0" presId="urn:microsoft.com/office/officeart/2008/layout/LinedList"/>
    <dgm:cxn modelId="{9D63D86F-2E34-4FB1-88D6-57B72E7AACF2}" type="presParOf" srcId="{FD9EEE5F-6768-48BE-868D-C4CF8FA3F402}" destId="{9FB459C2-36C2-4892-8CC0-CCF989000722}" srcOrd="5" destOrd="0" presId="urn:microsoft.com/office/officeart/2008/layout/LinedList"/>
    <dgm:cxn modelId="{96C51B60-4241-4C46-8810-D6C5E0706A5D}" type="presParOf" srcId="{9FB459C2-36C2-4892-8CC0-CCF989000722}" destId="{ECF9A6C4-D19E-4606-8356-FE1C08EBAE71}" srcOrd="0" destOrd="0" presId="urn:microsoft.com/office/officeart/2008/layout/LinedList"/>
    <dgm:cxn modelId="{03FCB306-628F-4C88-BA64-FEAA37F27445}" type="presParOf" srcId="{9FB459C2-36C2-4892-8CC0-CCF989000722}" destId="{39FB2C4D-17EB-4380-BD6C-82DE7D68854E}" srcOrd="1" destOrd="0" presId="urn:microsoft.com/office/officeart/2008/layout/LinedList"/>
    <dgm:cxn modelId="{331D9063-1047-442D-A8BA-43D887A670F6}" type="presParOf" srcId="{FD9EEE5F-6768-48BE-868D-C4CF8FA3F402}" destId="{ED0DEC61-08C7-43C2-89F9-8C84DF1B81FD}" srcOrd="6" destOrd="0" presId="urn:microsoft.com/office/officeart/2008/layout/LinedList"/>
    <dgm:cxn modelId="{A9B9B2B4-87A2-4D59-BE94-5BBC7DD4F612}" type="presParOf" srcId="{FD9EEE5F-6768-48BE-868D-C4CF8FA3F402}" destId="{070EDB44-3199-4D77-BA0A-B340BDA54CB4}" srcOrd="7" destOrd="0" presId="urn:microsoft.com/office/officeart/2008/layout/LinedList"/>
    <dgm:cxn modelId="{CF34001D-21BA-4A7A-BCF3-12C64F3EC99F}" type="presParOf" srcId="{070EDB44-3199-4D77-BA0A-B340BDA54CB4}" destId="{064E5ACA-901B-4B21-81AA-0AC4FDCEA489}" srcOrd="0" destOrd="0" presId="urn:microsoft.com/office/officeart/2008/layout/LinedList"/>
    <dgm:cxn modelId="{C8DD0204-2868-4B41-8302-36B2D4BBA843}" type="presParOf" srcId="{070EDB44-3199-4D77-BA0A-B340BDA54CB4}" destId="{A24A0F6A-9E7C-4E87-A767-88C0D406D756}" srcOrd="1" destOrd="0" presId="urn:microsoft.com/office/officeart/2008/layout/LinedList"/>
    <dgm:cxn modelId="{39F9F322-C2CB-4143-AAE3-FCE278BFA642}" type="presParOf" srcId="{FD9EEE5F-6768-48BE-868D-C4CF8FA3F402}" destId="{342CA7EF-D21C-49DA-B5C0-399E1C19B442}" srcOrd="8" destOrd="0" presId="urn:microsoft.com/office/officeart/2008/layout/LinedList"/>
    <dgm:cxn modelId="{A0AC7B26-BDEA-41F4-B57F-5FC907B453FA}" type="presParOf" srcId="{FD9EEE5F-6768-48BE-868D-C4CF8FA3F402}" destId="{FD24FB6E-7C78-4B96-8417-71792D80F0B7}" srcOrd="9" destOrd="0" presId="urn:microsoft.com/office/officeart/2008/layout/LinedList"/>
    <dgm:cxn modelId="{F4D7B248-F093-4E45-B817-6668369AF193}" type="presParOf" srcId="{FD24FB6E-7C78-4B96-8417-71792D80F0B7}" destId="{A770B8B8-202D-484A-A610-0AB8352B03EC}" srcOrd="0" destOrd="0" presId="urn:microsoft.com/office/officeart/2008/layout/LinedList"/>
    <dgm:cxn modelId="{3FA8035E-E26E-41D3-A852-6861EEBF075C}" type="presParOf" srcId="{FD24FB6E-7C78-4B96-8417-71792D80F0B7}" destId="{D09612D7-2218-432C-96E7-02BF60FF3F46}" srcOrd="1" destOrd="0" presId="urn:microsoft.com/office/officeart/2008/layout/LinedList"/>
    <dgm:cxn modelId="{C0E9C372-88BB-40CA-B66F-283974A302D3}" type="presParOf" srcId="{FD9EEE5F-6768-48BE-868D-C4CF8FA3F402}" destId="{37B8AA68-61AE-4678-BF7D-056297C109D8}" srcOrd="10" destOrd="0" presId="urn:microsoft.com/office/officeart/2008/layout/LinedList"/>
    <dgm:cxn modelId="{9925019B-EEB8-4E7D-8789-E05BB2E68E40}" type="presParOf" srcId="{FD9EEE5F-6768-48BE-868D-C4CF8FA3F402}" destId="{7A8CCB50-65BE-436F-AF59-DBBFDEECFAEE}" srcOrd="11" destOrd="0" presId="urn:microsoft.com/office/officeart/2008/layout/LinedList"/>
    <dgm:cxn modelId="{04C9FB01-7517-482F-AABE-9214A6033A34}" type="presParOf" srcId="{7A8CCB50-65BE-436F-AF59-DBBFDEECFAEE}" destId="{5E800586-BAC2-4127-BE85-30F63AB620FD}" srcOrd="0" destOrd="0" presId="urn:microsoft.com/office/officeart/2008/layout/LinedList"/>
    <dgm:cxn modelId="{2C235C9F-36CE-4B5A-976D-41AFF4B01C66}" type="presParOf" srcId="{7A8CCB50-65BE-436F-AF59-DBBFDEECFAEE}" destId="{4BC40A14-73D2-4D76-8B45-EEE0AFAEA3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DD783-9ABC-455D-8ED7-543914D701FC}">
      <dsp:nvSpPr>
        <dsp:cNvPr id="0" name=""/>
        <dsp:cNvSpPr/>
      </dsp:nvSpPr>
      <dsp:spPr>
        <a:xfrm>
          <a:off x="0" y="2402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D422A-BB1C-44B1-82A9-D5D27DB0056F}">
      <dsp:nvSpPr>
        <dsp:cNvPr id="0" name=""/>
        <dsp:cNvSpPr/>
      </dsp:nvSpPr>
      <dsp:spPr>
        <a:xfrm>
          <a:off x="0" y="2402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Je kan de verschillende toedieningsvormen benoemen (sc, vlinder)</a:t>
          </a:r>
          <a:endParaRPr lang="en-US" sz="1800" kern="1200"/>
        </a:p>
      </dsp:txBody>
      <dsp:txXfrm>
        <a:off x="0" y="2402"/>
        <a:ext cx="4231481" cy="819407"/>
      </dsp:txXfrm>
    </dsp:sp>
    <dsp:sp modelId="{4857223B-AB8E-4E4D-AC1F-32B99E417535}">
      <dsp:nvSpPr>
        <dsp:cNvPr id="0" name=""/>
        <dsp:cNvSpPr/>
      </dsp:nvSpPr>
      <dsp:spPr>
        <a:xfrm>
          <a:off x="0" y="821810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239120"/>
                <a:satOff val="147"/>
                <a:lumOff val="192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239120"/>
                <a:satOff val="147"/>
                <a:lumOff val="192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239120"/>
              <a:satOff val="147"/>
              <a:lumOff val="1922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3D848A-D49E-4C4A-9B93-98494F6C70BA}">
      <dsp:nvSpPr>
        <dsp:cNvPr id="0" name=""/>
        <dsp:cNvSpPr/>
      </dsp:nvSpPr>
      <dsp:spPr>
        <a:xfrm>
          <a:off x="0" y="821810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Je kan bij de verschillende toedieningswijze de technieken benoemen</a:t>
          </a:r>
          <a:endParaRPr lang="en-US" sz="1800" kern="1200"/>
        </a:p>
      </dsp:txBody>
      <dsp:txXfrm>
        <a:off x="0" y="821810"/>
        <a:ext cx="4231481" cy="819407"/>
      </dsp:txXfrm>
    </dsp:sp>
    <dsp:sp modelId="{7F9D1345-2E1D-47F7-B25D-FF942E28C88C}">
      <dsp:nvSpPr>
        <dsp:cNvPr id="0" name=""/>
        <dsp:cNvSpPr/>
      </dsp:nvSpPr>
      <dsp:spPr>
        <a:xfrm>
          <a:off x="0" y="1641217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478240"/>
                <a:satOff val="294"/>
                <a:lumOff val="384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478240"/>
                <a:satOff val="294"/>
                <a:lumOff val="384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478240"/>
              <a:satOff val="294"/>
              <a:lumOff val="3843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9A6C4-D19E-4606-8356-FE1C08EBAE71}">
      <dsp:nvSpPr>
        <dsp:cNvPr id="0" name=""/>
        <dsp:cNvSpPr/>
      </dsp:nvSpPr>
      <dsp:spPr>
        <a:xfrm>
          <a:off x="0" y="1641217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Je kan de meest voorkomende complicaties benoemen</a:t>
          </a:r>
          <a:endParaRPr lang="en-US" sz="1800" kern="1200"/>
        </a:p>
      </dsp:txBody>
      <dsp:txXfrm>
        <a:off x="0" y="1641217"/>
        <a:ext cx="4231481" cy="819407"/>
      </dsp:txXfrm>
    </dsp:sp>
    <dsp:sp modelId="{ED0DEC61-08C7-43C2-89F9-8C84DF1B81FD}">
      <dsp:nvSpPr>
        <dsp:cNvPr id="0" name=""/>
        <dsp:cNvSpPr/>
      </dsp:nvSpPr>
      <dsp:spPr>
        <a:xfrm>
          <a:off x="0" y="2460624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717359"/>
                <a:satOff val="441"/>
                <a:lumOff val="576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717359"/>
                <a:satOff val="441"/>
                <a:lumOff val="576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717359"/>
              <a:satOff val="441"/>
              <a:lumOff val="5765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E5ACA-901B-4B21-81AA-0AC4FDCEA489}">
      <dsp:nvSpPr>
        <dsp:cNvPr id="0" name=""/>
        <dsp:cNvSpPr/>
      </dsp:nvSpPr>
      <dsp:spPr>
        <a:xfrm>
          <a:off x="0" y="2460624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Je kan benoemen wat je moet doen als er een prikaccident heeft plaatsgevonden</a:t>
          </a:r>
          <a:endParaRPr lang="en-US" sz="1800" kern="1200"/>
        </a:p>
      </dsp:txBody>
      <dsp:txXfrm>
        <a:off x="0" y="2460624"/>
        <a:ext cx="4231481" cy="819407"/>
      </dsp:txXfrm>
    </dsp:sp>
    <dsp:sp modelId="{342CA7EF-D21C-49DA-B5C0-399E1C19B442}">
      <dsp:nvSpPr>
        <dsp:cNvPr id="0" name=""/>
        <dsp:cNvSpPr/>
      </dsp:nvSpPr>
      <dsp:spPr>
        <a:xfrm>
          <a:off x="0" y="3280032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956479"/>
                <a:satOff val="588"/>
                <a:lumOff val="7686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956479"/>
                <a:satOff val="588"/>
                <a:lumOff val="7686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956479"/>
              <a:satOff val="588"/>
              <a:lumOff val="7686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0B8B8-202D-484A-A610-0AB8352B03EC}">
      <dsp:nvSpPr>
        <dsp:cNvPr id="0" name=""/>
        <dsp:cNvSpPr/>
      </dsp:nvSpPr>
      <dsp:spPr>
        <a:xfrm>
          <a:off x="0" y="3280032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Je kan vertellen hoe de praktijktoets eruitziet</a:t>
          </a:r>
          <a:endParaRPr lang="en-US" sz="1800" kern="1200"/>
        </a:p>
      </dsp:txBody>
      <dsp:txXfrm>
        <a:off x="0" y="3280032"/>
        <a:ext cx="4231481" cy="819407"/>
      </dsp:txXfrm>
    </dsp:sp>
    <dsp:sp modelId="{37B8AA68-61AE-4678-BF7D-056297C109D8}">
      <dsp:nvSpPr>
        <dsp:cNvPr id="0" name=""/>
        <dsp:cNvSpPr/>
      </dsp:nvSpPr>
      <dsp:spPr>
        <a:xfrm>
          <a:off x="0" y="4099439"/>
          <a:ext cx="4231481" cy="0"/>
        </a:xfrm>
        <a:prstGeom prst="line">
          <a:avLst/>
        </a:prstGeom>
        <a:gradFill rotWithShape="0">
          <a:gsLst>
            <a:gs pos="0">
              <a:schemeClr val="accent2">
                <a:hueOff val="1195599"/>
                <a:satOff val="735"/>
                <a:lumOff val="9608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1195599"/>
                <a:satOff val="735"/>
                <a:lumOff val="9608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00586-BAC2-4127-BE85-30F63AB620FD}">
      <dsp:nvSpPr>
        <dsp:cNvPr id="0" name=""/>
        <dsp:cNvSpPr/>
      </dsp:nvSpPr>
      <dsp:spPr>
        <a:xfrm>
          <a:off x="0" y="4099439"/>
          <a:ext cx="4231481" cy="81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De groep heeft een lijst gemaakt met de volgorde waarop iedereen de toets gaat afnemen</a:t>
          </a:r>
          <a:endParaRPr lang="en-US" sz="1800" kern="1200"/>
        </a:p>
      </dsp:txBody>
      <dsp:txXfrm>
        <a:off x="0" y="4099439"/>
        <a:ext cx="4231481" cy="81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7D6A-BC82-428F-B3ED-FE94455D0F65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5991-72E7-4EFC-B357-9961E795FDC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2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Loodrechte techniek: injectienaald</a:t>
            </a:r>
            <a:r>
              <a:rPr lang="nl-NL" baseline="0" dirty="0"/>
              <a:t> recht in de huidplooi. Kortste weg en geeft zo min mogelijk pijn- en weefselbeschadiging. Risico van in de spier prikken is klein. Schuine techniek heeft de voorkeur bij magere zorgvragers, omdat de huidplooien dan dun zijn. Naald is 2x zolang als bij de loodrechttechniek. </a:t>
            </a:r>
          </a:p>
          <a:p>
            <a:r>
              <a:rPr lang="nl-NL" baseline="0" dirty="0"/>
              <a:t>Niet wrijven!! </a:t>
            </a:r>
            <a:r>
              <a:rPr lang="nl-NL" baseline="0" dirty="0">
                <a:sym typeface="Wingdings" pitchFamily="2" charset="2"/>
              </a:rPr>
              <a:t> blauwe plekken.</a:t>
            </a:r>
          </a:p>
          <a:p>
            <a:r>
              <a:rPr lang="nl-NL" baseline="0" dirty="0">
                <a:sym typeface="Wingdings" pitchFamily="2" charset="2"/>
              </a:rPr>
              <a:t>Voorbeelden subcutaan injecteren  Insuline, </a:t>
            </a:r>
            <a:r>
              <a:rPr lang="nl-NL" baseline="0" dirty="0" err="1">
                <a:sym typeface="Wingdings" pitchFamily="2" charset="2"/>
              </a:rPr>
              <a:t>fraxiparine</a:t>
            </a:r>
            <a:r>
              <a:rPr lang="nl-NL" baseline="0" dirty="0">
                <a:sym typeface="Wingdings" pitchFamily="2" charset="2"/>
              </a:rPr>
              <a:t>, morfine…….</a:t>
            </a:r>
          </a:p>
          <a:p>
            <a:r>
              <a:rPr lang="nl-NL" dirty="0"/>
              <a:t>Er mag niet geïnjecteerd worden in:</a:t>
            </a:r>
          </a:p>
          <a:p>
            <a:r>
              <a:rPr lang="nl-NL" dirty="0"/>
              <a:t>􀂄 een geopereerd of te opereren gebied;</a:t>
            </a:r>
          </a:p>
          <a:p>
            <a:r>
              <a:rPr lang="nl-NL" dirty="0"/>
              <a:t>􀂄 een hematoom;</a:t>
            </a:r>
          </a:p>
          <a:p>
            <a:r>
              <a:rPr lang="nl-NL" dirty="0"/>
              <a:t>􀂄 door vocht gezwollen of trombosegebied;</a:t>
            </a:r>
          </a:p>
          <a:p>
            <a:r>
              <a:rPr lang="nl-NL" dirty="0"/>
              <a:t>􀂄 verlamde ledematen;</a:t>
            </a:r>
          </a:p>
          <a:p>
            <a:r>
              <a:rPr lang="nl-NL" dirty="0"/>
              <a:t>􀂄 plaatsen die hard aanvoelen;</a:t>
            </a:r>
          </a:p>
          <a:p>
            <a:r>
              <a:rPr lang="nl-NL" dirty="0"/>
              <a:t>􀂄 plaatsen die er rood of blauw uitzien;</a:t>
            </a:r>
          </a:p>
          <a:p>
            <a:r>
              <a:rPr lang="nl-NL" dirty="0"/>
              <a:t>􀂄 een arm of been met een infuus of shunt.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5991-72E7-4EFC-B357-9961E795FDC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4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5991-72E7-4EFC-B357-9961E795FDC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24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65991-72E7-4EFC-B357-9961E795FDC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01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65991-72E7-4EFC-B357-9961E795FDC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3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9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6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6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7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4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6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78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0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2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33278F-E30D-499D-97FB-F877DA8B55CB}" type="datetimeFigureOut">
              <a:rPr lang="nl-NL" smtClean="0"/>
              <a:pPr/>
              <a:t>21-2-2023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11E450-18DA-46A8-AEC7-13FCF5D61166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Subcutaan en vleugelnaald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12776"/>
            <a:ext cx="532283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dirty="0"/>
              <a:t>Vleugelnaald inbrengen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349217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/>
              <a:t>Zonder verlengslang: niet ontluchten. Met verlengslang wel</a:t>
            </a:r>
          </a:p>
          <a:p>
            <a:endParaRPr lang="nl-NL" sz="1600"/>
          </a:p>
          <a:p>
            <a:r>
              <a:rPr lang="nl-NL" sz="1600"/>
              <a:t>Controleer de insteekplaats dagelijks op infectieverschijnselen</a:t>
            </a:r>
          </a:p>
          <a:p>
            <a:r>
              <a:rPr lang="nl-NL" sz="1600"/>
              <a:t>Als steeds dezelfde medicatie wordt toegediend wordt de vleugelnaald na het toedienen ervan niet doorgespoten met </a:t>
            </a:r>
            <a:r>
              <a:rPr lang="nl-NL" sz="1600" err="1"/>
              <a:t>NaCl</a:t>
            </a:r>
            <a:r>
              <a:rPr lang="nl-NL" sz="1600"/>
              <a:t> 0.9%. Dit hoeft evenmin ter voorkoming van het verstopt raken van het systeem.</a:t>
            </a:r>
          </a:p>
          <a:p>
            <a:r>
              <a:rPr lang="nl-NL" sz="1600"/>
              <a:t>De vleugelnaald (of verbindingsslang) wordt afgesloten met een </a:t>
            </a:r>
            <a:r>
              <a:rPr lang="nl-NL" sz="1600" err="1"/>
              <a:t>luerlockdopje</a:t>
            </a:r>
            <a:endParaRPr lang="nl-NL" sz="1600"/>
          </a:p>
          <a:p>
            <a:endParaRPr lang="nl-NL" sz="160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DDAF2000-5A6B-4974-8443-11636388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91309F6-BCF2-4F38-A2F7-3B705A8AA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20" y="940898"/>
            <a:ext cx="2702052" cy="2423899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595ABCA-4CF7-42C3-84A4-CF35EA4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1465B32-9198-475B-A052-07B196615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EFF28AE-37C6-4221-BEB4-4A39759F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vleugelnaa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349" y="4532127"/>
            <a:ext cx="2160270" cy="15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beeldingsresultaat voor vleugelnaald"/>
          <p:cNvSpPr>
            <a:spLocks noChangeAspect="1" noChangeArrowheads="1"/>
          </p:cNvSpPr>
          <p:nvPr/>
        </p:nvSpPr>
        <p:spPr bwMode="auto">
          <a:xfrm>
            <a:off x="155574" y="-144463"/>
            <a:ext cx="1464097" cy="14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Afbeeldingsresultaat voor vleugelnaald"/>
          <p:cNvSpPr>
            <a:spLocks noChangeAspect="1" noChangeArrowheads="1"/>
          </p:cNvSpPr>
          <p:nvPr/>
        </p:nvSpPr>
        <p:spPr bwMode="auto">
          <a:xfrm>
            <a:off x="157820" y="188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NL" sz="4100">
                <a:solidFill>
                  <a:srgbClr val="FFFFFF"/>
                </a:solidFill>
              </a:rPr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r>
              <a:rPr lang="nl-NL" dirty="0"/>
              <a:t>Direct na het injecteren van de medicatie ontstaat er een verdikking rond de insteekplaats (vlindernaald, SC)</a:t>
            </a:r>
          </a:p>
          <a:p>
            <a:r>
              <a:rPr lang="nl-NL" dirty="0"/>
              <a:t>Er loopt bloed terug na inbrengen van de naald (vlindernaald, SC)</a:t>
            </a:r>
          </a:p>
        </p:txBody>
      </p:sp>
    </p:spTree>
    <p:extLst>
      <p:ext uri="{BB962C8B-B14F-4D97-AF65-F5344CB8AC3E}">
        <p14:creationId xmlns:p14="http://schemas.microsoft.com/office/powerpoint/2010/main" val="30959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vragen over deze technieken en toedieningsvorm?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 uit de gelezen protocollen en boek?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56992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9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5B3935F-AC8A-4AE4-9527-D439FA6B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Inhoud les</a:t>
            </a:r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3524C22C-DAD8-21CB-DA9D-3E5D1BC12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089374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53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A3B9B-A5EE-4E60-B809-93226826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Subcutaan injecteren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119B9D-EB57-4E21-A62E-D4EB28B1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nl-NL" sz="1400">
                <a:solidFill>
                  <a:srgbClr val="FFFFFF"/>
                </a:solidFill>
              </a:rPr>
              <a:t>In onderhuids bindweefsel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>
                <a:solidFill>
                  <a:srgbClr val="FFFFFF"/>
                </a:solidFill>
              </a:rPr>
              <a:t>Indicaties: 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 Sneller moet effect per os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 Als zorgvrager niet op een andere manier kan innemen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 Als werkzame stof via maagdarmkanaal wordt afgebroken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>
                <a:solidFill>
                  <a:srgbClr val="FFFFFF"/>
                </a:solidFill>
              </a:rPr>
              <a:t>Geschikte plaatsen: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Rondom navel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Voor- en buitenzijde bovenbeen</a:t>
            </a:r>
          </a:p>
          <a:p>
            <a:pPr>
              <a:buFontTx/>
              <a:buChar char="-"/>
            </a:pPr>
            <a:r>
              <a:rPr lang="nl-NL" sz="1400">
                <a:solidFill>
                  <a:srgbClr val="FFFFFF"/>
                </a:solidFill>
              </a:rPr>
              <a:t>Buitenzijde bovenarm</a:t>
            </a:r>
          </a:p>
          <a:p>
            <a:endParaRPr lang="nl-NL" sz="1400">
              <a:solidFill>
                <a:srgbClr val="FFFF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25695"/>
            <a:ext cx="4091940" cy="26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549183" cy="1499616"/>
          </a:xfrm>
        </p:spPr>
        <p:txBody>
          <a:bodyPr>
            <a:normAutofit/>
          </a:bodyPr>
          <a:lstStyle/>
          <a:p>
            <a:r>
              <a:rPr lang="nl-NL" sz="4100"/>
              <a:t>Welke technieken kunnen bij </a:t>
            </a:r>
            <a:r>
              <a:rPr lang="nl-NL" sz="4100" err="1"/>
              <a:t>sc</a:t>
            </a:r>
            <a:r>
              <a:rPr lang="nl-NL" sz="410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349217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400"/>
              <a:t>Loodrechte techniek: injectienaald recht in de huidplooi. Kortste weg en geeft zo min mogelijk pijn en weefselbeschadiging. </a:t>
            </a:r>
            <a:br>
              <a:rPr lang="nl-NL" sz="1400"/>
            </a:br>
            <a:r>
              <a:rPr lang="nl-NL" sz="1400"/>
              <a:t>Risico van in de spier prikken is klein.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400"/>
              <a:t>Schuine techniek heeft de voorkeur bij magere zorgvragers, omdat de huidplooien dan dun zijn. </a:t>
            </a:r>
            <a:br>
              <a:rPr lang="nl-NL" sz="1400"/>
            </a:br>
            <a:r>
              <a:rPr lang="nl-NL" sz="1400"/>
              <a:t>Naald is 2x zolang als bij de loodrechttechniek.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400"/>
          </a:p>
          <a:p>
            <a:pPr>
              <a:buFont typeface="Wingdings" panose="05000000000000000000" pitchFamily="2" charset="2"/>
              <a:buChar char="Ø"/>
            </a:pPr>
            <a:r>
              <a:rPr lang="nl-NL" sz="1400"/>
              <a:t>Niet wrijven!! </a:t>
            </a:r>
            <a:r>
              <a:rPr lang="nl-NL" sz="1400">
                <a:sym typeface="Wingdings" pitchFamily="2" charset="2"/>
              </a:rPr>
              <a:t> blauwe plekken.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400"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1400">
                <a:sym typeface="Wingdings" pitchFamily="2" charset="2"/>
              </a:rPr>
              <a:t>Enkele veel voorkomende medicatie die je </a:t>
            </a:r>
            <a:r>
              <a:rPr lang="nl-NL" sz="1400" err="1">
                <a:sym typeface="Wingdings" pitchFamily="2" charset="2"/>
              </a:rPr>
              <a:t>sc</a:t>
            </a:r>
            <a:r>
              <a:rPr lang="nl-NL" sz="1400">
                <a:sym typeface="Wingdings" pitchFamily="2" charset="2"/>
              </a:rPr>
              <a:t> geeft  Insuline, </a:t>
            </a:r>
            <a:r>
              <a:rPr lang="nl-NL" sz="1400" err="1">
                <a:sym typeface="Wingdings" pitchFamily="2" charset="2"/>
              </a:rPr>
              <a:t>fraxiparine</a:t>
            </a:r>
            <a:r>
              <a:rPr lang="nl-NL" sz="1400">
                <a:sym typeface="Wingdings" pitchFamily="2" charset="2"/>
              </a:rPr>
              <a:t>, morfine</a:t>
            </a: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DDAF2000-5A6B-4974-8443-11636388A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2456" y="0"/>
            <a:ext cx="457908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91309F6-BCF2-4F38-A2F7-3B705A8AA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321731"/>
            <a:ext cx="2949380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68879" t="62307" r="16001" b="26296"/>
          <a:stretch/>
        </p:blipFill>
        <p:spPr>
          <a:xfrm>
            <a:off x="4927420" y="804025"/>
            <a:ext cx="2702052" cy="2697647"/>
          </a:xfrm>
          <a:prstGeom prst="rect">
            <a:avLst/>
          </a:prstGeom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595ABCA-4CF7-42C3-84A4-CF35EA4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846" y="321732"/>
            <a:ext cx="1014521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C1465B32-9198-475B-A052-07B196615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756" y="4157447"/>
            <a:ext cx="1578562" cy="2312282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4EFF28AE-37C6-4221-BEB4-4A39759F1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2968" y="4157447"/>
            <a:ext cx="2405032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bd.com/resource.aspx?IDX=227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9" t="5065" r="14321" b="82272"/>
          <a:stretch/>
        </p:blipFill>
        <p:spPr bwMode="auto">
          <a:xfrm>
            <a:off x="6711713" y="4321464"/>
            <a:ext cx="1987542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BA3B9B-A5EE-4E60-B809-93226826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978903-B150-AD9D-3780-FBC6CAC39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Lood recht of hoek van 45˚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119B9D-EB57-4E21-A62E-D4EB28B1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DD9AE1-A6CE-63B4-CC92-54C157B5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pPr marL="310896" lvl="2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• </a:t>
            </a:r>
            <a:r>
              <a:rPr lang="en-US" sz="1400" dirty="0" err="1">
                <a:solidFill>
                  <a:srgbClr val="FFFFFF"/>
                </a:solidFill>
              </a:rPr>
              <a:t>Loodrecht</a:t>
            </a:r>
            <a:r>
              <a:rPr lang="en-US" sz="1400" dirty="0">
                <a:solidFill>
                  <a:srgbClr val="FFFFFF"/>
                </a:solidFill>
              </a:rPr>
              <a:t> met </a:t>
            </a:r>
            <a:r>
              <a:rPr lang="en-US" sz="1400" dirty="0" err="1">
                <a:solidFill>
                  <a:srgbClr val="FFFFFF"/>
                </a:solidFill>
              </a:rPr>
              <a:t>korte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naald</a:t>
            </a:r>
            <a:r>
              <a:rPr lang="en-US" sz="1400" dirty="0">
                <a:solidFill>
                  <a:srgbClr val="FFFFFF"/>
                </a:solidFill>
              </a:rPr>
              <a:t>    	(</a:t>
            </a:r>
            <a:r>
              <a:rPr lang="en-US" sz="1400" dirty="0" err="1">
                <a:solidFill>
                  <a:srgbClr val="FFFFFF"/>
                </a:solidFill>
              </a:rPr>
              <a:t>insuline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naald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 marL="310896" lvl="2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• Hoek 45˚ </a:t>
            </a:r>
            <a:r>
              <a:rPr lang="en-US" sz="1400" dirty="0" err="1">
                <a:solidFill>
                  <a:srgbClr val="FFFFFF"/>
                </a:solidFill>
              </a:rPr>
              <a:t>iets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langere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naald</a:t>
            </a:r>
            <a:endParaRPr lang="en-US" sz="1400" dirty="0">
              <a:solidFill>
                <a:srgbClr val="FFFFFF"/>
              </a:solidFill>
            </a:endParaRPr>
          </a:p>
          <a:p>
            <a:pPr marL="310896" lvl="2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	(</a:t>
            </a:r>
            <a:r>
              <a:rPr lang="en-US" sz="1400" dirty="0" err="1">
                <a:solidFill>
                  <a:srgbClr val="FFFFFF"/>
                </a:solidFill>
              </a:rPr>
              <a:t>huidplooi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oppakken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pPr marL="310896" lvl="2" indent="0">
              <a:buNone/>
            </a:pPr>
            <a:r>
              <a:rPr lang="en-US" sz="1400" dirty="0">
                <a:solidFill>
                  <a:srgbClr val="FFFFFF"/>
                </a:solidFill>
              </a:rPr>
              <a:t>	 of 		(</a:t>
            </a:r>
            <a:r>
              <a:rPr lang="en-US" sz="1400" dirty="0" err="1">
                <a:solidFill>
                  <a:srgbClr val="FFFFFF"/>
                </a:solidFill>
              </a:rPr>
              <a:t>huidstrak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trekken</a:t>
            </a:r>
            <a:r>
              <a:rPr lang="en-US" sz="1400" dirty="0">
                <a:solidFill>
                  <a:srgbClr val="FFFFFF"/>
                </a:solidFill>
              </a:rPr>
              <a:t>)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B91BD7-39F6-EE4D-FA3B-EFCA5A17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6633"/>
            <a:ext cx="495882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3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LET OP NIET SC als: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Grote bloedvaten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Littekenweefsel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Plaatsen die ontstoken, pijnlijk, of hard zijn.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Verlamde ledematen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Ledematen met trombose of oedeem.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Plaatsen met hematomen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Een geopereerd of te opereren gebied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Binnen een omtrek van 2 cm van de vorige injectieplaats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In arm of been waarvan lymfklieren verwijderd zijn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Plaatsen die er rood of blauw uitzien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700"/>
              <a:t> Een arm of been met een infuus of shunt.</a:t>
            </a:r>
          </a:p>
        </p:txBody>
      </p:sp>
    </p:spTree>
    <p:extLst>
      <p:ext uri="{BB962C8B-B14F-4D97-AF65-F5344CB8AC3E}">
        <p14:creationId xmlns:p14="http://schemas.microsoft.com/office/powerpoint/2010/main" val="37091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0">
            <a:extLst>
              <a:ext uri="{FF2B5EF4-FFF2-40B4-BE49-F238E27FC236}">
                <a16:creationId xmlns:a16="http://schemas.microsoft.com/office/drawing/2014/main" id="{16BA3B9B-A5EE-4E60-B809-932268261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Welke techniek </a:t>
            </a:r>
          </a:p>
        </p:txBody>
      </p:sp>
      <p:cxnSp>
        <p:nvCxnSpPr>
          <p:cNvPr id="1036" name="Straight Connector 1032">
            <a:extLst>
              <a:ext uri="{FF2B5EF4-FFF2-40B4-BE49-F238E27FC236}">
                <a16:creationId xmlns:a16="http://schemas.microsoft.com/office/drawing/2014/main" id="{2F119B9D-EB57-4E21-A62E-D4EB28B1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04664"/>
            <a:ext cx="4091940" cy="51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47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vragen over deze technieken en toedieningsvorm?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Vragen uit de gelezen protocollen en boek?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56992"/>
            <a:ext cx="19907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nl-NL" sz="3700">
                <a:solidFill>
                  <a:srgbClr val="FFFFFF"/>
                </a:solidFill>
              </a:rPr>
              <a:t>vleugelnaald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r>
              <a:rPr lang="nl-NL" sz="1700"/>
              <a:t>Indicatie: vaak in de palliatieve fase.</a:t>
            </a:r>
          </a:p>
          <a:p>
            <a:r>
              <a:rPr lang="nl-NL" sz="1700"/>
              <a:t>Subcutaan in onderhuids bindweefsel. </a:t>
            </a:r>
            <a:br>
              <a:rPr lang="nl-NL" sz="1700"/>
            </a:br>
            <a:endParaRPr lang="nl-NL" sz="1700"/>
          </a:p>
          <a:p>
            <a:r>
              <a:rPr lang="nl-NL" sz="1700"/>
              <a:t>Geschikte plekken: o.a. onder navel en op thorax</a:t>
            </a:r>
          </a:p>
          <a:p>
            <a:r>
              <a:rPr lang="nl-NL" sz="1700"/>
              <a:t>Voorkomende medicaties: morfine</a:t>
            </a:r>
          </a:p>
          <a:p>
            <a:r>
              <a:rPr lang="nl-NL" sz="1700"/>
              <a:t>Waar let je op bij inbrengen:</a:t>
            </a:r>
            <a:br>
              <a:rPr lang="nl-NL" sz="1700"/>
            </a:br>
            <a:r>
              <a:rPr lang="nl-NL" sz="1700"/>
              <a:t>Het weefsel moet intact zijn</a:t>
            </a:r>
            <a:br>
              <a:rPr lang="nl-NL" sz="1700"/>
            </a:br>
            <a:r>
              <a:rPr lang="nl-NL" sz="1700"/>
              <a:t>Het weefsel moet een goede bloedcirculatie hebben</a:t>
            </a:r>
            <a:br>
              <a:rPr lang="nl-NL" sz="1700"/>
            </a:br>
            <a:br>
              <a:rPr lang="nl-NL" sz="1700"/>
            </a:br>
            <a:r>
              <a:rPr lang="nl-NL" sz="1700"/>
              <a:t>Injecteer niet op een plek met:</a:t>
            </a:r>
            <a:br>
              <a:rPr lang="nl-NL" sz="1700"/>
            </a:br>
            <a:r>
              <a:rPr lang="nl-NL" sz="1700"/>
              <a:t>Zwelling</a:t>
            </a:r>
            <a:br>
              <a:rPr lang="nl-NL" sz="1700"/>
            </a:br>
            <a:r>
              <a:rPr lang="nl-NL" sz="1700"/>
              <a:t>Blauwe plek</a:t>
            </a:r>
            <a:br>
              <a:rPr lang="nl-NL" sz="1700"/>
            </a:br>
            <a:r>
              <a:rPr lang="nl-NL" sz="1700"/>
              <a:t>Wondje</a:t>
            </a:r>
            <a:br>
              <a:rPr lang="nl-NL" sz="1700"/>
            </a:br>
            <a:r>
              <a:rPr lang="nl-NL" sz="1700"/>
              <a:t>Eczeem</a:t>
            </a:r>
            <a:br>
              <a:rPr lang="nl-NL" sz="1700"/>
            </a:br>
            <a:r>
              <a:rPr lang="nl-NL" sz="1700"/>
              <a:t>Littekenweefsel</a:t>
            </a:r>
            <a:br>
              <a:rPr lang="nl-NL" sz="1700"/>
            </a:br>
            <a:r>
              <a:rPr lang="nl-NL" sz="1700"/>
              <a:t>Verlamde lichaamsdelen</a:t>
            </a:r>
          </a:p>
        </p:txBody>
      </p:sp>
    </p:spTree>
    <p:extLst>
      <p:ext uri="{BB962C8B-B14F-4D97-AF65-F5344CB8AC3E}">
        <p14:creationId xmlns:p14="http://schemas.microsoft.com/office/powerpoint/2010/main" val="6303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71A905D156C4F9A8010B07B193A7A" ma:contentTypeVersion="2" ma:contentTypeDescription="Een nieuw document maken." ma:contentTypeScope="" ma:versionID="46cfead15e891feae5f84a8b3378a8a6">
  <xsd:schema xmlns:xsd="http://www.w3.org/2001/XMLSchema" xmlns:xs="http://www.w3.org/2001/XMLSchema" xmlns:p="http://schemas.microsoft.com/office/2006/metadata/properties" xmlns:ns3="cb3cd9ba-ad85-473e-be75-4f32e3243de1" targetNamespace="http://schemas.microsoft.com/office/2006/metadata/properties" ma:root="true" ma:fieldsID="e53ed98ea969395ae7cbf3ef6485d4a1" ns3:_="">
    <xsd:import namespace="cb3cd9ba-ad85-473e-be75-4f32e3243d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cd9ba-ad85-473e-be75-4f32e3243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ECDB5F-FA67-4655-8200-420FCBAF1C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cd9ba-ad85-473e-be75-4f32e3243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9456B7-1A27-4067-B3FF-6822F322AA3F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cb3cd9ba-ad85-473e-be75-4f32e3243de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BC76A9-5F6D-49CA-9D03-157754A73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709</TotalTime>
  <Words>646</Words>
  <Application>Microsoft Office PowerPoint</Application>
  <PresentationFormat>Diavoorstelling (4:3)</PresentationFormat>
  <Paragraphs>78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Calibri</vt:lpstr>
      <vt:lpstr>Tw Cen MT</vt:lpstr>
      <vt:lpstr>Tw Cen MT Condensed</vt:lpstr>
      <vt:lpstr>Wingdings</vt:lpstr>
      <vt:lpstr>Wingdings 3</vt:lpstr>
      <vt:lpstr>Integraal</vt:lpstr>
      <vt:lpstr>Subcutaan en vleugelnaald</vt:lpstr>
      <vt:lpstr>Inhoud les</vt:lpstr>
      <vt:lpstr>Subcutaan injecteren</vt:lpstr>
      <vt:lpstr>Welke technieken kunnen bij sc?</vt:lpstr>
      <vt:lpstr>Lood recht of hoek van 45˚</vt:lpstr>
      <vt:lpstr>LET OP NIET SC als:</vt:lpstr>
      <vt:lpstr>Welke techniek </vt:lpstr>
      <vt:lpstr>Nog vragen over deze technieken en toedieningsvorm?</vt:lpstr>
      <vt:lpstr>vleugelnaald</vt:lpstr>
      <vt:lpstr>Vleugelnaald inbrengen</vt:lpstr>
      <vt:lpstr>Complicaties</vt:lpstr>
      <vt:lpstr>Nog vragen over deze technieken en toedieningsvorm?</vt:lpstr>
    </vt:vector>
  </TitlesOfParts>
  <Company>Amarantis Onderwijsgroep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Medicijnen toedienen</dc:title>
  <dc:creator>Lianne Muis</dc:creator>
  <cp:lastModifiedBy>Judith de Hoop - van Harten</cp:lastModifiedBy>
  <cp:revision>55</cp:revision>
  <dcterms:created xsi:type="dcterms:W3CDTF">2015-05-07T09:19:55Z</dcterms:created>
  <dcterms:modified xsi:type="dcterms:W3CDTF">2023-02-21T12:13:25Z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0x010100D6D71A905D156C4F9A8010B07B193A7A</vt:lpwstr>
  </property>
</Properties>
</file>